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9" r:id="rId2"/>
    <p:sldId id="280" r:id="rId3"/>
    <p:sldId id="281" r:id="rId4"/>
    <p:sldId id="282" r:id="rId5"/>
    <p:sldId id="283" r:id="rId6"/>
    <p:sldId id="284" r:id="rId7"/>
    <p:sldId id="286" r:id="rId8"/>
    <p:sldId id="287" r:id="rId9"/>
    <p:sldId id="289" r:id="rId10"/>
    <p:sldId id="288" r:id="rId11"/>
    <p:sldId id="290" r:id="rId12"/>
    <p:sldId id="291" r:id="rId13"/>
    <p:sldId id="292" r:id="rId14"/>
    <p:sldId id="293" r:id="rId15"/>
    <p:sldId id="294" r:id="rId16"/>
    <p:sldId id="295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63172"/>
    <a:srgbClr val="40AEE4"/>
    <a:srgbClr val="E93605"/>
    <a:srgbClr val="FF6600"/>
    <a:srgbClr val="C2702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73" autoAdjust="0"/>
    <p:restoredTop sz="94678"/>
  </p:normalViewPr>
  <p:slideViewPr>
    <p:cSldViewPr snapToGrid="0">
      <p:cViewPr varScale="1">
        <p:scale>
          <a:sx n="123" d="100"/>
          <a:sy n="123" d="100"/>
        </p:scale>
        <p:origin x="216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91B1F8B-657C-4AC8-9748-0B5D0B29C3A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F195357-0FC1-44B7-A294-7DAB63F1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61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95357-0FC1-44B7-A294-7DAB63F10A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86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18963-23A0-1C6B-0422-A9A53D540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13630B-936D-28BD-E0F3-BEABAEB15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337D39-CA7C-C0CD-C402-EA2D3E3830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6FFAC-D0F5-3B04-1783-BAD90B470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95357-0FC1-44B7-A294-7DAB63F10A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2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EA6B7-C70D-B8D0-8DC9-4BB74D74F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A61C4A-208C-05BC-DA4A-7825D1375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B7216-C69D-AE31-F9D2-3E1578B3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BE61E-BDCE-CD19-C703-713FF1FF0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BDE99-3626-5D81-5503-E2AD626B6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495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B1309-D12D-7E5F-86AC-21078E6A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5158FA-434A-0055-E112-68F661F259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18B47-B4B0-CF91-5428-49BAF802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71472-75D8-FE0F-3BB5-D7855A256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6CFE4-6DEE-DA0B-567A-90842335B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5E98C5-2B80-FAC0-DB48-5C6A0D449B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2BFFDA-FCEA-94F3-B451-15BC9BBBB7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A71F5-CFCB-2C45-ECE9-AB625750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6F3BE-73A7-F6D5-D8CD-2C3E83A73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928AD-6805-3EBB-B2EE-8AAC3B0D7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7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F517E-767A-FA22-3E55-704438CCB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6876-5672-DC10-D1F3-15E72B74D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E5566-88CB-8DDC-82FA-8F30652BC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4D6BC-E397-8362-40F0-E4B6EAA7C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5A3D9-5085-D766-8F7A-23BD7AC7F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1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FA9B1-C9D1-71A8-BEB0-3DDE88AC1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042F6-B4DD-A6DC-491B-637B16E0A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4F798-D585-7045-A721-73C5C5206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AF700-81D0-9AB7-022C-C9E547151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94E24-A144-AB05-BC78-AEEC9BB0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3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B7AA8-FA7C-9ABF-E543-DC9B11D32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118CF-CAE3-5169-73EC-9E9E5D53E9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66989A-9357-4151-E53B-B964BB5B5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4487B-4A7F-5605-A4F5-B6E56B02F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8F8F35-A283-9E46-84C7-04FE30E5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3300B2-4D40-1209-5253-A05C36DF6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04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0F591-1755-F421-BE35-5D7ACD70D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84E95B-E490-2BC3-E698-224865DA9F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C41EFF-39B1-FB4D-07FA-01CABD9D30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A6F3B1-2D30-F698-FD03-84F494469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C1CC0A-CDAA-07BA-9779-0F29A4D67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8FE6CE-6E3F-782C-BE9A-894FF096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1ADE57-685D-57C6-1452-91147F3B3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E2F74B-0F2D-7BA9-3F51-5E1E2288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9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D70-FAF0-9C4D-CCF2-040CC1C75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2F588E-B486-194E-E9B0-D82CF1CA8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6B62FB-036A-462E-A6C9-D8841CCC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FF8DF8-5763-472B-6F90-96567516D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212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C4A43C-998A-DB05-A3D9-10FC01C7B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8EDEAF-08F4-0ADA-3F41-B13C131FB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FC492-79C2-6643-E452-38649FA62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27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1A75F-4B14-C816-A52F-E329C61B3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5D1B1-5C49-81A6-ADFE-CA61B06C8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B12EB-90A3-70E5-EF1A-AC72961AB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641421-D03B-55B0-642E-17F36DF94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85C5DB-BF34-EA06-85A6-95F1CE152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C45B9-4F31-3794-A8B3-603DD119B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7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6CCC3-628E-3C5E-D0C6-0163AD1FD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8D28DF-40F5-BE32-4077-B02531168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8D4087-C1EB-1958-6F5B-44961823D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C0498D-F036-104F-7826-D139A07C9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3FBC05-5767-6ED0-9B9B-C5242D7C5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C570D-73ED-E061-5080-98629239D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02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923A41-9755-4520-2ED3-E14B15C0F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443E7-593B-C929-3DC0-74341E62F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629A7-7E3E-4CE0-F96B-50CC116609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B5D887-07FF-442C-A5C2-395BD809743A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7A468-9C1A-2C35-87A3-2D93859CE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2BB6A-50F0-DC67-FB5D-037B9F7B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E10412-F993-4D20-8B22-99E4C17B1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2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185896-1065-55AD-5E7E-29BCAAFE2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25" b="1"/>
          <a:stretch>
            <a:fillRect/>
          </a:stretch>
        </p:blipFill>
        <p:spPr>
          <a:xfrm>
            <a:off x="3205014" y="1"/>
            <a:ext cx="9669656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C6A4DD7-8830-02E3-7D9E-B9E04FEFB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4" y="525765"/>
            <a:ext cx="6731307" cy="2828260"/>
          </a:xfrm>
        </p:spPr>
        <p:txBody>
          <a:bodyPr anchor="b">
            <a:noAutofit/>
          </a:bodyPr>
          <a:lstStyle/>
          <a:p>
            <a:r>
              <a:rPr lang="en-US" sz="6500" b="1" dirty="0">
                <a:solidFill>
                  <a:srgbClr val="163172"/>
                </a:solidFill>
                <a:latin typeface="Proxima Nova" panose="02000506030000020004" pitchFamily="2" charset="0"/>
              </a:rPr>
              <a:t>The Cranes are Coming Back to Kearney!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147445-6E37-1DC2-BC24-86A62E4AC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382" y="4321562"/>
            <a:ext cx="9669657" cy="201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21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9C0970-FC60-5657-5FD4-88FEEBE33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A6578C4-6AEC-485F-DF08-CFC4292F7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COP III | &quot;Blushing Bird&quot; by Peyton &quot;Mia&quot; Rodriguez">
            <a:extLst>
              <a:ext uri="{FF2B5EF4-FFF2-40B4-BE49-F238E27FC236}">
                <a16:creationId xmlns:a16="http://schemas.microsoft.com/office/drawing/2014/main" id="{040E718A-034A-1871-F077-98BE3D6A88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0" b="530"/>
          <a:stretch>
            <a:fillRect/>
          </a:stretch>
        </p:blipFill>
        <p:spPr bwMode="auto">
          <a:xfrm>
            <a:off x="36374" y="1713"/>
            <a:ext cx="12188953" cy="685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9D57B8A-CAB3-9CC4-01C9-ABCD1BB96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73649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25CFF69-A38A-5F12-03EF-C707A1009248}"/>
              </a:ext>
            </a:extLst>
          </p:cNvPr>
          <p:cNvSpPr txBox="1">
            <a:spLocks/>
          </p:cNvSpPr>
          <p:nvPr/>
        </p:nvSpPr>
        <p:spPr>
          <a:xfrm>
            <a:off x="329185" y="2078391"/>
            <a:ext cx="6278879" cy="9431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Previous Cranes on Parade projects brought together: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D4E39FF-2453-A893-AA39-5C1D9E3A0735}"/>
              </a:ext>
            </a:extLst>
          </p:cNvPr>
          <p:cNvSpPr txBox="1">
            <a:spLocks/>
          </p:cNvSpPr>
          <p:nvPr/>
        </p:nvSpPr>
        <p:spPr>
          <a:xfrm>
            <a:off x="243839" y="502748"/>
            <a:ext cx="8525982" cy="14528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</a:rPr>
              <a:t>Building on a </a:t>
            </a:r>
            <a:b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</a:rPr>
            </a:br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</a:rPr>
              <a:t>Successful Tradition</a:t>
            </a:r>
            <a:endParaRPr lang="en-US" sz="48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7198268-3C8E-6677-23F2-CD7892301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52" y="5761760"/>
            <a:ext cx="4393692" cy="91360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2B2AD10-EBEE-02FF-F7C2-016830DD8E60}"/>
              </a:ext>
            </a:extLst>
          </p:cNvPr>
          <p:cNvSpPr txBox="1">
            <a:spLocks/>
          </p:cNvSpPr>
          <p:nvPr/>
        </p:nvSpPr>
        <p:spPr>
          <a:xfrm>
            <a:off x="635705" y="3021495"/>
            <a:ext cx="5495145" cy="16984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Artists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Sponsors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Community organizations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Rotary volunteers 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A87B01B-163D-E5E0-A11B-3F55E26FBA53}"/>
              </a:ext>
            </a:extLst>
          </p:cNvPr>
          <p:cNvSpPr txBox="1">
            <a:spLocks/>
          </p:cNvSpPr>
          <p:nvPr/>
        </p:nvSpPr>
        <p:spPr>
          <a:xfrm>
            <a:off x="329185" y="4719973"/>
            <a:ext cx="6278879" cy="16984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The result was a memorable public art experience that generated excitement, visibility, and meaningful community impact.</a:t>
            </a:r>
          </a:p>
        </p:txBody>
      </p:sp>
    </p:spTree>
    <p:extLst>
      <p:ext uri="{BB962C8B-B14F-4D97-AF65-F5344CB8AC3E}">
        <p14:creationId xmlns:p14="http://schemas.microsoft.com/office/powerpoint/2010/main" val="3325265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F82CE4-7A8D-2A7D-77F3-EE9506DBF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A25F0F6-6B66-5BFB-9BC5-4A04954C3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11BDA41-91CE-F3D9-1905-BE4463AA7F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 bwMode="auto">
          <a:xfrm>
            <a:off x="3910265" y="1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CA2EA3B-38B6-0F54-381C-EB076FAD48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591262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4808060-B141-99C6-E9D4-7CA6ED0A42F3}"/>
              </a:ext>
            </a:extLst>
          </p:cNvPr>
          <p:cNvSpPr txBox="1">
            <a:spLocks/>
          </p:cNvSpPr>
          <p:nvPr/>
        </p:nvSpPr>
        <p:spPr>
          <a:xfrm>
            <a:off x="243839" y="486023"/>
            <a:ext cx="9347422" cy="14528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</a:rPr>
              <a:t>Supporting Meaningful Community Projects</a:t>
            </a:r>
            <a:endParaRPr lang="en-US" sz="48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09FE9BF-C446-0B8B-ED09-3F4006827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52" y="5761760"/>
            <a:ext cx="4393692" cy="9136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71629C1-FD30-52D8-358E-8077C902159B}"/>
              </a:ext>
            </a:extLst>
          </p:cNvPr>
          <p:cNvSpPr txBox="1">
            <a:spLocks/>
          </p:cNvSpPr>
          <p:nvPr/>
        </p:nvSpPr>
        <p:spPr>
          <a:xfrm>
            <a:off x="329185" y="2083917"/>
            <a:ext cx="6278879" cy="15792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Funds raised through previous Cranes on Parade projects have supported numerous local and international initiatives, including: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8525579-A865-D3DD-F744-A3744DC1AB89}"/>
              </a:ext>
            </a:extLst>
          </p:cNvPr>
          <p:cNvSpPr txBox="1">
            <a:spLocks/>
          </p:cNvSpPr>
          <p:nvPr/>
        </p:nvSpPr>
        <p:spPr>
          <a:xfrm>
            <a:off x="518025" y="3613428"/>
            <a:ext cx="2413114" cy="18879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Press on Ministries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Safe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KACF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MONA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Water for Haiti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Rotary Polio 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Rotary </a:t>
            </a:r>
            <a:r>
              <a:rPr lang="en-US" sz="1800" dirty="0" err="1"/>
              <a:t>RotoPlast</a:t>
            </a:r>
            <a:endParaRPr lang="en-US" sz="1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2BC317-7CBB-0C5B-DB33-0FF4ACC66D76}"/>
              </a:ext>
            </a:extLst>
          </p:cNvPr>
          <p:cNvSpPr txBox="1">
            <a:spLocks/>
          </p:cNvSpPr>
          <p:nvPr/>
        </p:nvSpPr>
        <p:spPr>
          <a:xfrm>
            <a:off x="2931139" y="3583611"/>
            <a:ext cx="3367544" cy="18879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Rotary Children of the Dump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The ARC of Buffalo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Rowe Sanctuary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Kearney Children’s Museum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Himanchal Foundation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The Nature Conservancy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CASA of Buffalo County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9D1DFC7-675D-2770-A7B3-3760872B2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5" y="5761759"/>
            <a:ext cx="5276485" cy="779883"/>
          </a:xfrm>
        </p:spPr>
        <p:txBody>
          <a:bodyPr anchor="b">
            <a:noAutofit/>
          </a:bodyPr>
          <a:lstStyle/>
          <a:p>
            <a:r>
              <a:rPr lang="en-US" sz="4000" b="1" dirty="0">
                <a:solidFill>
                  <a:srgbClr val="163172"/>
                </a:solidFill>
                <a:latin typeface="Proxima Nova" panose="02000506030000020004" pitchFamily="2" charset="0"/>
              </a:rPr>
              <a:t>Art with a Purpose</a:t>
            </a:r>
            <a:endParaRPr lang="en-US" sz="40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81E678-4543-E6A7-4ABC-A4BA650EFE6F}"/>
              </a:ext>
            </a:extLst>
          </p:cNvPr>
          <p:cNvSpPr txBox="1">
            <a:spLocks/>
          </p:cNvSpPr>
          <p:nvPr/>
        </p:nvSpPr>
        <p:spPr>
          <a:xfrm>
            <a:off x="912529" y="5352318"/>
            <a:ext cx="4037219" cy="53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… and MANY more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663EB3-A97C-C8B3-39CA-C6EFED90C955}"/>
              </a:ext>
            </a:extLst>
          </p:cNvPr>
          <p:cNvSpPr/>
          <p:nvPr/>
        </p:nvSpPr>
        <p:spPr>
          <a:xfrm>
            <a:off x="6571801" y="1354410"/>
            <a:ext cx="5378119" cy="3817088"/>
          </a:xfrm>
          <a:prstGeom prst="rect">
            <a:avLst/>
          </a:prstGeom>
          <a:solidFill>
            <a:srgbClr val="FFFFFF">
              <a:alpha val="73000"/>
            </a:srgbClr>
          </a:solidFill>
          <a:ln>
            <a:solidFill>
              <a:srgbClr val="FFFFFF"/>
            </a:solidFill>
          </a:ln>
          <a:effectLst>
            <a:outerShdw blurRad="127000" dist="127000" dir="1620000" algn="l" rotWithShape="0">
              <a:schemeClr val="tx1">
                <a:alpha val="6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8175C0-5F82-09A0-4D7B-A5D9D405D566}"/>
              </a:ext>
            </a:extLst>
          </p:cNvPr>
          <p:cNvSpPr txBox="1">
            <a:spLocks/>
          </p:cNvSpPr>
          <p:nvPr/>
        </p:nvSpPr>
        <p:spPr>
          <a:xfrm>
            <a:off x="6768951" y="1579420"/>
            <a:ext cx="5001298" cy="1032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163172"/>
                </a:solidFill>
                <a:latin typeface="Proxima Nova" panose="02000506030000020004" pitchFamily="2" charset="0"/>
              </a:rPr>
              <a:t>Cranes on Parade 4</a:t>
            </a:r>
          </a:p>
          <a:p>
            <a:r>
              <a:rPr lang="en-US" sz="36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  <a:t>Beneficiaries will be: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EBE489D-54EB-61E0-B648-8360E75EA409}"/>
              </a:ext>
            </a:extLst>
          </p:cNvPr>
          <p:cNvSpPr txBox="1">
            <a:spLocks/>
          </p:cNvSpPr>
          <p:nvPr/>
        </p:nvSpPr>
        <p:spPr>
          <a:xfrm>
            <a:off x="6900373" y="2675892"/>
            <a:ext cx="4709498" cy="22638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ts val="276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2700" dirty="0"/>
              <a:t>The Safe Center</a:t>
            </a:r>
          </a:p>
          <a:p>
            <a:pPr marL="457200" indent="-457200">
              <a:lnSpc>
                <a:spcPts val="276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2700" dirty="0"/>
              <a:t>Family Advocacy Network</a:t>
            </a:r>
          </a:p>
          <a:p>
            <a:pPr marL="457200" indent="-457200">
              <a:lnSpc>
                <a:spcPts val="276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2700" dirty="0"/>
              <a:t>The Kearney Area Children’s Museum</a:t>
            </a:r>
          </a:p>
          <a:p>
            <a:pPr marL="457200" indent="-457200">
              <a:lnSpc>
                <a:spcPts val="276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2700" dirty="0"/>
              <a:t>Kearney Community Sustainable Housing</a:t>
            </a:r>
          </a:p>
        </p:txBody>
      </p:sp>
    </p:spTree>
    <p:extLst>
      <p:ext uri="{BB962C8B-B14F-4D97-AF65-F5344CB8AC3E}">
        <p14:creationId xmlns:p14="http://schemas.microsoft.com/office/powerpoint/2010/main" val="180552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653EC4-11CC-23CD-B843-B94AAA78F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97171B-0879-A521-D1B7-5D8CAB22D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763D6132-6153-3EFD-CF49-6AFF53F2C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" b="2718"/>
          <a:stretch/>
        </p:blipFill>
        <p:spPr>
          <a:xfrm>
            <a:off x="2903861" y="0"/>
            <a:ext cx="9669656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827417E-228B-D1A0-6E39-A1ACA1CDD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8686802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4BFE470-8356-94D6-946C-AB862114676F}"/>
              </a:ext>
            </a:extLst>
          </p:cNvPr>
          <p:cNvSpPr txBox="1">
            <a:spLocks/>
          </p:cNvSpPr>
          <p:nvPr/>
        </p:nvSpPr>
        <p:spPr>
          <a:xfrm>
            <a:off x="527969" y="1738087"/>
            <a:ext cx="7255064" cy="29593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/>
              <a:t>One PAIR of opposing Aluminum Cranes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/>
              <a:t>Committee will assist in determining placement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/>
              <a:t>Sponsor Recognition Plaque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/>
              <a:t>QR Code linked to </a:t>
            </a:r>
            <a:r>
              <a:rPr lang="en-US" sz="2700" dirty="0" err="1"/>
              <a:t>CranesOnParade.com</a:t>
            </a:r>
            <a:endParaRPr lang="en-US" sz="27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/>
              <a:t>Promotion of YOUR Business on ALL Promotional Materials, Posters, &amp; Maps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/>
              <a:t>… Additional Public Opportunities 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DA0110A-5086-7535-55B8-738023B707EF}"/>
              </a:ext>
            </a:extLst>
          </p:cNvPr>
          <p:cNvSpPr txBox="1">
            <a:spLocks/>
          </p:cNvSpPr>
          <p:nvPr/>
        </p:nvSpPr>
        <p:spPr>
          <a:xfrm>
            <a:off x="243839" y="459216"/>
            <a:ext cx="8780891" cy="8102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Sponsorship Opportunity</a:t>
            </a:r>
            <a:endParaRPr lang="en-US" sz="50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32EA14-57FD-B1BC-6E6D-7CAAD4ACF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77" y="5761760"/>
            <a:ext cx="4393692" cy="91360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E3B264A-BE57-2384-9CE8-80C3A23116FE}"/>
              </a:ext>
            </a:extLst>
          </p:cNvPr>
          <p:cNvSpPr txBox="1">
            <a:spLocks/>
          </p:cNvSpPr>
          <p:nvPr/>
        </p:nvSpPr>
        <p:spPr>
          <a:xfrm>
            <a:off x="1001532" y="1233267"/>
            <a:ext cx="2902226" cy="8320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40AEE4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$</a:t>
            </a:r>
            <a:r>
              <a:rPr lang="en-US" sz="6000" b="1" dirty="0">
                <a:solidFill>
                  <a:srgbClr val="40AEE4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2,500</a:t>
            </a:r>
            <a:endParaRPr lang="en-US" sz="6000" b="1" dirty="0">
              <a:solidFill>
                <a:srgbClr val="40AEE4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C7C257-2D47-9D1C-5184-A1DB3456A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86" y="4766962"/>
            <a:ext cx="6661144" cy="812167"/>
          </a:xfrm>
        </p:spPr>
        <p:txBody>
          <a:bodyPr anchor="b">
            <a:noAutofit/>
          </a:bodyPr>
          <a:lstStyle/>
          <a:p>
            <a:r>
              <a:rPr lang="en-US" sz="2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  <a:t>Your Lasting Investment in Public Art for the Kearney Community</a:t>
            </a:r>
          </a:p>
        </p:txBody>
      </p:sp>
    </p:spTree>
    <p:extLst>
      <p:ext uri="{BB962C8B-B14F-4D97-AF65-F5344CB8AC3E}">
        <p14:creationId xmlns:p14="http://schemas.microsoft.com/office/powerpoint/2010/main" val="2240576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201D66-6F5D-5792-8A60-DC6BDF699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FB89CB2-7B93-AAC0-43C1-A50094693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CDD234B7-9FE2-5B48-F4A1-8C3E031D8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" b="2718"/>
          <a:stretch/>
        </p:blipFill>
        <p:spPr>
          <a:xfrm>
            <a:off x="2519295" y="0"/>
            <a:ext cx="9669656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3224350-1018-7249-1875-6DECCCEB5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045381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0368450-8B05-584B-2465-1DEF97FAC37C}"/>
              </a:ext>
            </a:extLst>
          </p:cNvPr>
          <p:cNvSpPr txBox="1">
            <a:spLocks/>
          </p:cNvSpPr>
          <p:nvPr/>
        </p:nvSpPr>
        <p:spPr>
          <a:xfrm>
            <a:off x="498151" y="1047664"/>
            <a:ext cx="7403458" cy="33528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Partner with signature Kearney Project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Community Recognition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Highly Visible Community Locations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Crane Migration Tourism Exposure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Long-Term Cranes on Parade Visibility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Social Media Recognition Opportunities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… Additional Public Appearances</a:t>
            </a:r>
            <a:r>
              <a:rPr lang="en-US" sz="2800" dirty="0"/>
              <a:t> 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AF1EC56-2377-4F01-E215-DBCF09CEB5CE}"/>
              </a:ext>
            </a:extLst>
          </p:cNvPr>
          <p:cNvSpPr txBox="1">
            <a:spLocks/>
          </p:cNvSpPr>
          <p:nvPr/>
        </p:nvSpPr>
        <p:spPr>
          <a:xfrm>
            <a:off x="243839" y="487151"/>
            <a:ext cx="7319839" cy="754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Sponsorship Benefits</a:t>
            </a:r>
            <a:endParaRPr lang="en-US" sz="48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9BE4D0-31F7-C730-26D0-F66B8209F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77" y="5761760"/>
            <a:ext cx="4393692" cy="9136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CA26B53-119F-BCEB-52A7-BFB47938B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86" y="4766962"/>
            <a:ext cx="6661144" cy="812167"/>
          </a:xfrm>
        </p:spPr>
        <p:txBody>
          <a:bodyPr anchor="b">
            <a:noAutofit/>
          </a:bodyPr>
          <a:lstStyle/>
          <a:p>
            <a:r>
              <a:rPr lang="en-US" sz="2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  <a:t>Your Lasting Investment in Public Art for the Kearney Community</a:t>
            </a:r>
          </a:p>
        </p:txBody>
      </p:sp>
    </p:spTree>
    <p:extLst>
      <p:ext uri="{BB962C8B-B14F-4D97-AF65-F5344CB8AC3E}">
        <p14:creationId xmlns:p14="http://schemas.microsoft.com/office/powerpoint/2010/main" val="3114943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507A20-B4C8-FCC0-48CA-7721261C5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FBE6D4-7C4F-5505-7A7C-8891E930E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74AE8160-0083-8C6A-4B9F-1C87884F5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5" b="4885"/>
          <a:stretch/>
        </p:blipFill>
        <p:spPr>
          <a:xfrm>
            <a:off x="4086619" y="0"/>
            <a:ext cx="9669656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B01ED1F-1A6F-4EBA-408E-BB1FDC503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0833654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A4C404C-756A-AB00-C1C2-762F60052739}"/>
              </a:ext>
            </a:extLst>
          </p:cNvPr>
          <p:cNvSpPr txBox="1">
            <a:spLocks/>
          </p:cNvSpPr>
          <p:nvPr/>
        </p:nvSpPr>
        <p:spPr>
          <a:xfrm>
            <a:off x="243839" y="293100"/>
            <a:ext cx="7319839" cy="754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Project Timeline</a:t>
            </a:r>
            <a:endParaRPr lang="en-US" sz="48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6C76E7-B20B-2BB7-F5C0-A2743B445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52" y="5761760"/>
            <a:ext cx="4393692" cy="9136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FD79B2-F2ED-A5ED-CDA6-1DD19A61AC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468" y="1047664"/>
            <a:ext cx="8249369" cy="551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AABF40-2A49-2285-8938-DD7DDAA25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45A7C17-AB0E-8D4A-0E44-9EB26A215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A9C21023-4C61-DACA-C66A-BF5533C73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r="8519"/>
          <a:stretch/>
        </p:blipFill>
        <p:spPr>
          <a:xfrm>
            <a:off x="4578207" y="0"/>
            <a:ext cx="9669656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8DD47DB-FD88-A455-973F-F3A17626C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978010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BAEF0A0-3D75-15E0-A2CB-6D20755EC1C2}"/>
              </a:ext>
            </a:extLst>
          </p:cNvPr>
          <p:cNvSpPr txBox="1">
            <a:spLocks/>
          </p:cNvSpPr>
          <p:nvPr/>
        </p:nvSpPr>
        <p:spPr>
          <a:xfrm>
            <a:off x="498152" y="1675398"/>
            <a:ext cx="6002040" cy="29365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Join Kearney Dawn Rotary Club in creating a lasting public art experience that celebrates our community, supports local artists, and welcomes visitors for years to come.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823FA09-6875-6235-EDBA-331B363B4CE2}"/>
              </a:ext>
            </a:extLst>
          </p:cNvPr>
          <p:cNvSpPr txBox="1">
            <a:spLocks/>
          </p:cNvSpPr>
          <p:nvPr/>
        </p:nvSpPr>
        <p:spPr>
          <a:xfrm>
            <a:off x="243839" y="386487"/>
            <a:ext cx="7736379" cy="14651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</a:rPr>
              <a:t>Reserve Your </a:t>
            </a:r>
          </a:p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</a:rPr>
              <a:t>Crane Pair Today</a:t>
            </a:r>
            <a:endParaRPr lang="en-US" sz="48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7DFB88B-6147-41A4-F813-003098DF1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391" y="4836536"/>
            <a:ext cx="6272457" cy="1465107"/>
          </a:xfrm>
        </p:spPr>
        <p:txBody>
          <a:bodyPr anchor="b">
            <a:noAutofit/>
          </a:bodyPr>
          <a:lstStyle/>
          <a:p>
            <a:r>
              <a:rPr lang="en-US" sz="2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  <a:t>Contact Information</a:t>
            </a:r>
            <a:br>
              <a:rPr lang="en-US" sz="2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</a:br>
            <a:r>
              <a:rPr lang="en-US" sz="2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  <a:t>   </a:t>
            </a:r>
            <a:r>
              <a:rPr lang="en-US" sz="2800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  <a:t>Tom Murphy</a:t>
            </a:r>
            <a:br>
              <a:rPr lang="en-US" sz="2800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</a:br>
            <a:r>
              <a:rPr lang="en-US" sz="2800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  <a:t>   (308) 530-4483</a:t>
            </a:r>
            <a:br>
              <a:rPr lang="en-US" sz="2800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</a:br>
            <a:r>
              <a:rPr lang="en-US" sz="2800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  <a:t>   </a:t>
            </a:r>
            <a:r>
              <a:rPr lang="en-US" sz="2800" dirty="0" err="1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Segoe UI" panose="020B0502040204020203" pitchFamily="34" charset="0"/>
              </a:rPr>
              <a:t>sponsors@CranesonParade.com</a:t>
            </a:r>
            <a:endParaRPr lang="en-US" sz="2800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18EAAF-F326-0A05-6A39-F07C7DC88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52" y="5761760"/>
            <a:ext cx="4393692" cy="91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23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02889-8491-D75A-1DE9-69E16032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27D1B0D-6004-1BEB-384A-3E7416B12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5AC83F-2CE6-AFC6-D81E-A80A8A800A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" r="3030"/>
          <a:stretch/>
        </p:blipFill>
        <p:spPr>
          <a:xfrm>
            <a:off x="3205014" y="1"/>
            <a:ext cx="9669656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1013927-9C51-2B5B-FF3E-9ACFB3E6D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0714384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0503DD1-5242-BBFA-A00A-09B0C229E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382" y="2792625"/>
            <a:ext cx="7732434" cy="2453536"/>
          </a:xfrm>
        </p:spPr>
        <p:txBody>
          <a:bodyPr anchor="b">
            <a:noAutofit/>
          </a:bodyPr>
          <a:lstStyle/>
          <a:p>
            <a:r>
              <a:rPr lang="en-US" sz="5000" b="1" dirty="0">
                <a:solidFill>
                  <a:srgbClr val="163172"/>
                </a:solidFill>
                <a:latin typeface="Proxima Nova" panose="02000506030000020004" pitchFamily="2" charset="0"/>
              </a:rPr>
              <a:t>• Celebrating Art </a:t>
            </a:r>
            <a:br>
              <a:rPr lang="en-US" sz="5000" b="1" dirty="0">
                <a:solidFill>
                  <a:srgbClr val="163172"/>
                </a:solidFill>
                <a:latin typeface="Proxima Nova" panose="02000506030000020004" pitchFamily="2" charset="0"/>
              </a:rPr>
            </a:br>
            <a:r>
              <a:rPr lang="en-US" sz="5000" b="1" dirty="0">
                <a:solidFill>
                  <a:srgbClr val="163172"/>
                </a:solidFill>
                <a:latin typeface="Proxima Nova" panose="02000506030000020004" pitchFamily="2" charset="0"/>
              </a:rPr>
              <a:t>• Causes • Community </a:t>
            </a:r>
            <a:br>
              <a:rPr lang="en-US" sz="5000" b="1" dirty="0">
                <a:solidFill>
                  <a:srgbClr val="163172"/>
                </a:solidFill>
                <a:latin typeface="Proxima Nova" panose="02000506030000020004" pitchFamily="2" charset="0"/>
              </a:rPr>
            </a:br>
            <a:r>
              <a:rPr lang="en-US" sz="5000" b="1" dirty="0">
                <a:solidFill>
                  <a:srgbClr val="163172"/>
                </a:solidFill>
                <a:latin typeface="Proxima Nova" panose="02000506030000020004" pitchFamily="2" charset="0"/>
              </a:rPr>
              <a:t>• Crane Migration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4AB8D0-330D-6B37-C774-EC4329C47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23" y="572962"/>
            <a:ext cx="5480860" cy="21009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985C0F-FAD4-7C56-4D5F-C2C5924D19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055" y="4943900"/>
            <a:ext cx="4275126" cy="183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A14323-279E-F682-B36D-6AA3F5E713E0}"/>
              </a:ext>
            </a:extLst>
          </p:cNvPr>
          <p:cNvSpPr txBox="1">
            <a:spLocks/>
          </p:cNvSpPr>
          <p:nvPr/>
        </p:nvSpPr>
        <p:spPr>
          <a:xfrm>
            <a:off x="361123" y="5466582"/>
            <a:ext cx="7319839" cy="10556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Are you All in?</a:t>
            </a:r>
            <a:endParaRPr lang="en-US" sz="66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19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8FDAE8-C5CD-C410-FF03-77FAAE2D8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r="10183"/>
          <a:stretch>
            <a:fillRect/>
          </a:stretch>
        </p:blipFill>
        <p:spPr>
          <a:xfrm>
            <a:off x="2522344" y="1"/>
            <a:ext cx="9669656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50789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AA98EA4-ADE3-4FCD-2764-C55A415D4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39" y="5856014"/>
            <a:ext cx="6449569" cy="725102"/>
          </a:xfrm>
        </p:spPr>
        <p:txBody>
          <a:bodyPr anchor="b">
            <a:noAutofit/>
          </a:bodyPr>
          <a:lstStyle/>
          <a:p>
            <a:r>
              <a:rPr lang="en-US" sz="40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OPPORTUNITY AWAITS!</a:t>
            </a:r>
            <a:endParaRPr lang="en-US" sz="40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D3C9574-E9F5-0A20-C88E-5493F5E74F97}"/>
              </a:ext>
            </a:extLst>
          </p:cNvPr>
          <p:cNvSpPr txBox="1">
            <a:spLocks/>
          </p:cNvSpPr>
          <p:nvPr/>
        </p:nvSpPr>
        <p:spPr>
          <a:xfrm>
            <a:off x="329185" y="2462784"/>
            <a:ext cx="6278879" cy="3340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/>
              <a:t>Each year, nearly </a:t>
            </a:r>
            <a:r>
              <a:rPr lang="en-US" sz="2600" b="1" dirty="0"/>
              <a:t>800,000 Sandhill Cranes</a:t>
            </a:r>
            <a:r>
              <a:rPr lang="en-US" sz="2600" dirty="0"/>
              <a:t> migrate through Central Nebraska, attracting thousands of visitors from across the country and around the world.</a:t>
            </a:r>
          </a:p>
          <a:p>
            <a:br>
              <a:rPr lang="en-US" sz="2600" dirty="0"/>
            </a:br>
            <a:r>
              <a:rPr lang="en-US" sz="2600" dirty="0"/>
              <a:t>The Annual Crane Migration generates </a:t>
            </a:r>
            <a:r>
              <a:rPr lang="en-US" sz="2600" b="1" dirty="0"/>
              <a:t>millions of tourism dollars</a:t>
            </a:r>
            <a:r>
              <a:rPr lang="en-US" sz="2600" dirty="0"/>
              <a:t> for Kearney area businesses including restaurants, hotels, retail shops, and attractions.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F776C8E-3AC9-8CC0-B153-6D07641CB099}"/>
              </a:ext>
            </a:extLst>
          </p:cNvPr>
          <p:cNvSpPr txBox="1">
            <a:spLocks/>
          </p:cNvSpPr>
          <p:nvPr/>
        </p:nvSpPr>
        <p:spPr>
          <a:xfrm>
            <a:off x="243839" y="316357"/>
            <a:ext cx="8264057" cy="214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Every Spring, Kearney Becomes the Center of Attention </a:t>
            </a:r>
            <a:endParaRPr lang="en-US" sz="48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583742F-B1B7-E9C2-5739-C629E900EA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52" y="5761760"/>
            <a:ext cx="4393692" cy="91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6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DDC57-9593-2809-C1FA-1D0778092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28CA7AA-85A6-2E57-808B-21457C20F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40338C-50E4-E091-781E-A8A460C62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" b="2718"/>
          <a:stretch/>
        </p:blipFill>
        <p:spPr>
          <a:xfrm>
            <a:off x="2848481" y="1"/>
            <a:ext cx="9669656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2F37B3B-6FE4-3C3A-E460-D216E5D76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50789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D9AE28-775E-A1C6-6A8C-F51982572813}"/>
              </a:ext>
            </a:extLst>
          </p:cNvPr>
          <p:cNvSpPr txBox="1">
            <a:spLocks/>
          </p:cNvSpPr>
          <p:nvPr/>
        </p:nvSpPr>
        <p:spPr>
          <a:xfrm>
            <a:off x="329185" y="2779140"/>
            <a:ext cx="6729983" cy="35600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Cranes on Parade 4 transforms one of Nebraska’s most celebrated natural events into a lasting public art experience.</a:t>
            </a:r>
          </a:p>
          <a:p>
            <a:br>
              <a:rPr lang="en-US" sz="2800" dirty="0"/>
            </a:br>
            <a:r>
              <a:rPr lang="en-US" sz="2800" dirty="0"/>
              <a:t>Custom-designed aluminum crane sculptures will be displayed throughout Kearney’s business districts—creating beauty, visibility, conversation, and community pride.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A49842A-C3A3-8B43-4E89-1B94D1237EF9}"/>
              </a:ext>
            </a:extLst>
          </p:cNvPr>
          <p:cNvSpPr txBox="1">
            <a:spLocks/>
          </p:cNvSpPr>
          <p:nvPr/>
        </p:nvSpPr>
        <p:spPr>
          <a:xfrm>
            <a:off x="243839" y="518797"/>
            <a:ext cx="7387213" cy="214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What if Kearney Could Celebrate the Cranes Year-Round?</a:t>
            </a:r>
            <a:endParaRPr lang="en-US" sz="48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7BA495-336E-6E1C-1276-4E7973AD7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52" y="5761760"/>
            <a:ext cx="4393692" cy="91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11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023A1F-98C2-02C8-A63F-D83CB79B6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2606969-0B93-913D-3883-D1908605B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F4E18B-5289-63DA-4E99-8BAE93EDC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" b="2718"/>
          <a:stretch/>
        </p:blipFill>
        <p:spPr>
          <a:xfrm>
            <a:off x="2545513" y="0"/>
            <a:ext cx="9669656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32615EA-3ED8-9C57-A2E4-DF4F07BD3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951305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74FA180-78D5-8E3C-7A57-07AA2178935E}"/>
              </a:ext>
            </a:extLst>
          </p:cNvPr>
          <p:cNvSpPr txBox="1">
            <a:spLocks/>
          </p:cNvSpPr>
          <p:nvPr/>
        </p:nvSpPr>
        <p:spPr>
          <a:xfrm>
            <a:off x="329185" y="2886976"/>
            <a:ext cx="5657087" cy="24505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Each light pole installation features:</a:t>
            </a:r>
            <a:br>
              <a:rPr lang="en-US" sz="2800" dirty="0"/>
            </a:b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Two opposing cranes mounted back-to-back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Sponsor recognition plaque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QR code integration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Highly visible Kearney placement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A8BFBE2-D8C1-70EC-DE9E-935357E6083B}"/>
              </a:ext>
            </a:extLst>
          </p:cNvPr>
          <p:cNvSpPr txBox="1">
            <a:spLocks/>
          </p:cNvSpPr>
          <p:nvPr/>
        </p:nvSpPr>
        <p:spPr>
          <a:xfrm>
            <a:off x="243839" y="316357"/>
            <a:ext cx="6915497" cy="214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Your Business. </a:t>
            </a:r>
          </a:p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Your Crane. </a:t>
            </a:r>
          </a:p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Your Visibility.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AC4EF1-CDEE-A2C8-BB9E-1AD7FB861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77" y="5761760"/>
            <a:ext cx="4393692" cy="91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7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CCC5D2-9422-2368-156C-475128FA5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B16A9D3-8E2E-E039-5D64-ACA1D68E6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5F7C90B7-1C86-42FC-AF2C-14C3195A2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" b="2718"/>
          <a:stretch/>
        </p:blipFill>
        <p:spPr>
          <a:xfrm>
            <a:off x="2519295" y="0"/>
            <a:ext cx="9669656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2D724E-EF0B-5353-C2C7-1C7BAE82C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7951305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DF361C1-7B14-74FE-EE64-37826DBCB4EF}"/>
              </a:ext>
            </a:extLst>
          </p:cNvPr>
          <p:cNvSpPr txBox="1">
            <a:spLocks/>
          </p:cNvSpPr>
          <p:nvPr/>
        </p:nvSpPr>
        <p:spPr>
          <a:xfrm>
            <a:off x="329185" y="1322957"/>
            <a:ext cx="6449569" cy="43474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59” x 34.5” Laser-cut Aluminum Crane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Two Cranes Mounted Back-to-Back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Select Artist’s Designed, Painted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Select Prominent Business District Locations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Clear Coated for long-term Outdoor Display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Installed approximately 6.5’ above Sidewalk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QR Code linked to Business page on </a:t>
            </a:r>
            <a:r>
              <a:rPr lang="en-US" sz="2800" dirty="0" err="1"/>
              <a:t>CranesOnParade.com</a:t>
            </a:r>
            <a:r>
              <a:rPr lang="en-US" sz="2800" dirty="0"/>
              <a:t>  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5C84AB3-4CBB-AD2A-ED42-0494C110F648}"/>
              </a:ext>
            </a:extLst>
          </p:cNvPr>
          <p:cNvSpPr txBox="1">
            <a:spLocks/>
          </p:cNvSpPr>
          <p:nvPr/>
        </p:nvSpPr>
        <p:spPr>
          <a:xfrm>
            <a:off x="243839" y="544959"/>
            <a:ext cx="6449569" cy="9152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The Concept</a:t>
            </a:r>
            <a:endParaRPr lang="en-US" sz="60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35F40F-3F7A-92B3-3FC7-7FB6BD2E5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77" y="5761760"/>
            <a:ext cx="4393692" cy="91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0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91C3C2-3893-F225-1BC1-2B5FD0740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80B3A40-D0C4-735C-624F-81FD12990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E5739B-D3CF-8871-DD23-D42C0CD68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" b="2718"/>
          <a:stretch/>
        </p:blipFill>
        <p:spPr>
          <a:xfrm>
            <a:off x="3137601" y="1"/>
            <a:ext cx="9669656" cy="6858000"/>
          </a:xfrm>
          <a:prstGeom prst="rect">
            <a:avLst/>
          </a:prstGeom>
          <a:effectLst>
            <a:outerShdw blurRad="127000" dist="38100" dir="2700000" algn="tl" rotWithShape="0">
              <a:srgbClr val="163172">
                <a:alpha val="25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1063089-7275-7D47-8D90-244F89074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045381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1DB95B2-03B6-D2BA-4BF5-B0D6A086D1ED}"/>
              </a:ext>
            </a:extLst>
          </p:cNvPr>
          <p:cNvSpPr txBox="1">
            <a:spLocks/>
          </p:cNvSpPr>
          <p:nvPr/>
        </p:nvSpPr>
        <p:spPr>
          <a:xfrm>
            <a:off x="243839" y="316357"/>
            <a:ext cx="8296198" cy="14514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Why Businesses are Getting Excited</a:t>
            </a:r>
            <a:endParaRPr lang="en-US" sz="48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AD158C-02BA-9FBC-4DA8-A11A486836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52" y="5761760"/>
            <a:ext cx="4393692" cy="9136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9A2462C-C133-16B9-8CAA-17D333085EBC}"/>
              </a:ext>
            </a:extLst>
          </p:cNvPr>
          <p:cNvSpPr/>
          <p:nvPr/>
        </p:nvSpPr>
        <p:spPr>
          <a:xfrm>
            <a:off x="4604128" y="4248912"/>
            <a:ext cx="3918321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127000" dist="63500" dir="2700000" algn="tl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4C065EC-A978-0700-071E-89B4FFA280D6}"/>
              </a:ext>
            </a:extLst>
          </p:cNvPr>
          <p:cNvSpPr/>
          <p:nvPr/>
        </p:nvSpPr>
        <p:spPr>
          <a:xfrm>
            <a:off x="4621716" y="1816608"/>
            <a:ext cx="3918321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127000" dist="63500" dir="2700000" algn="tl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2A5BA3-4BE8-BCC0-A7EA-EE23936DAB03}"/>
              </a:ext>
            </a:extLst>
          </p:cNvPr>
          <p:cNvSpPr/>
          <p:nvPr/>
        </p:nvSpPr>
        <p:spPr>
          <a:xfrm>
            <a:off x="466549" y="1816608"/>
            <a:ext cx="3918321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127000" dist="63500" dir="2700000" algn="tl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AE9EFA5-0E1F-8E96-4D38-110DDAF70D41}"/>
              </a:ext>
            </a:extLst>
          </p:cNvPr>
          <p:cNvSpPr/>
          <p:nvPr/>
        </p:nvSpPr>
        <p:spPr>
          <a:xfrm>
            <a:off x="466549" y="4268831"/>
            <a:ext cx="3918321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127000" dist="63500" dir="2700000" algn="tl" rotWithShape="0">
              <a:prstClr val="black">
                <a:alpha val="8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346FBF7B-97D1-B6FA-DC5D-37EBC0689F42}"/>
              </a:ext>
            </a:extLst>
          </p:cNvPr>
          <p:cNvSpPr txBox="1">
            <a:spLocks/>
          </p:cNvSpPr>
          <p:nvPr/>
        </p:nvSpPr>
        <p:spPr>
          <a:xfrm>
            <a:off x="2794662" y="1706954"/>
            <a:ext cx="1662545" cy="3040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0" b="1" dirty="0">
                <a:solidFill>
                  <a:srgbClr val="FFFFFF">
                    <a:alpha val="39984"/>
                  </a:srgbClr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en-US" sz="24000" b="1" dirty="0">
              <a:solidFill>
                <a:srgbClr val="FFFFFF">
                  <a:alpha val="39984"/>
                </a:srgbClr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16C1613-DA72-4E9E-32C4-0C60D9554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977" y="2160202"/>
            <a:ext cx="3149971" cy="447250"/>
          </a:xfrm>
        </p:spPr>
        <p:txBody>
          <a:bodyPr anchor="b">
            <a:noAutofit/>
          </a:bodyPr>
          <a:lstStyle/>
          <a:p>
            <a:r>
              <a:rPr lang="en-US" sz="2800" b="1" dirty="0">
                <a:solidFill>
                  <a:srgbClr val="40AEE4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HIGH VISIBILITY</a:t>
            </a:r>
            <a:endParaRPr lang="en-US" sz="2800" b="1" dirty="0">
              <a:solidFill>
                <a:srgbClr val="40AEE4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1911E4-5919-ACE2-1EB5-A880BC104DA6}"/>
              </a:ext>
            </a:extLst>
          </p:cNvPr>
          <p:cNvSpPr txBox="1"/>
          <p:nvPr/>
        </p:nvSpPr>
        <p:spPr>
          <a:xfrm>
            <a:off x="779977" y="2674360"/>
            <a:ext cx="29443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63172"/>
                </a:solidFill>
              </a:rPr>
              <a:t>Installed directly in high-traffic business areas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89D481B1-59B2-2D18-6532-20361836ACC6}"/>
              </a:ext>
            </a:extLst>
          </p:cNvPr>
          <p:cNvSpPr txBox="1">
            <a:spLocks/>
          </p:cNvSpPr>
          <p:nvPr/>
        </p:nvSpPr>
        <p:spPr>
          <a:xfrm>
            <a:off x="6595691" y="1709759"/>
            <a:ext cx="1662545" cy="3040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0" b="1" dirty="0">
                <a:solidFill>
                  <a:srgbClr val="FFFFFF">
                    <a:alpha val="39984"/>
                  </a:srgbClr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en-US" sz="24000" b="1" dirty="0">
              <a:solidFill>
                <a:srgbClr val="FFFFFF">
                  <a:alpha val="39984"/>
                </a:srgbClr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789B5E51-01EF-E899-F4B5-2A63C8D1FDC2}"/>
              </a:ext>
            </a:extLst>
          </p:cNvPr>
          <p:cNvSpPr txBox="1">
            <a:spLocks/>
          </p:cNvSpPr>
          <p:nvPr/>
        </p:nvSpPr>
        <p:spPr>
          <a:xfrm>
            <a:off x="2432201" y="4169516"/>
            <a:ext cx="1662545" cy="3040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0" b="1" dirty="0">
                <a:solidFill>
                  <a:srgbClr val="FFFFFF">
                    <a:alpha val="39984"/>
                  </a:srgbClr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en-US" sz="24000" b="1" dirty="0">
              <a:solidFill>
                <a:srgbClr val="FFFFFF">
                  <a:alpha val="39984"/>
                </a:srgbClr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DD0B7E40-620F-512E-D5ED-951E77613778}"/>
              </a:ext>
            </a:extLst>
          </p:cNvPr>
          <p:cNvSpPr txBox="1">
            <a:spLocks/>
          </p:cNvSpPr>
          <p:nvPr/>
        </p:nvSpPr>
        <p:spPr>
          <a:xfrm>
            <a:off x="6619261" y="4133949"/>
            <a:ext cx="1662545" cy="3040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0" b="1" dirty="0">
                <a:solidFill>
                  <a:srgbClr val="FFFFFF">
                    <a:alpha val="39984"/>
                  </a:srgbClr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lang="en-US" sz="24000" b="1" dirty="0">
              <a:solidFill>
                <a:srgbClr val="FFFFFF">
                  <a:alpha val="39984"/>
                </a:srgbClr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C7E37C-6443-BFF8-E239-4060F5EB3DC9}"/>
              </a:ext>
            </a:extLst>
          </p:cNvPr>
          <p:cNvSpPr txBox="1"/>
          <p:nvPr/>
        </p:nvSpPr>
        <p:spPr>
          <a:xfrm>
            <a:off x="4822458" y="5219051"/>
            <a:ext cx="3546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63172"/>
                </a:solidFill>
              </a:rPr>
              <a:t>Align your business with Art, Culture &amp; Community Investment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E7D07A-CB82-B3B4-6FD4-456AC456AADB}"/>
              </a:ext>
            </a:extLst>
          </p:cNvPr>
          <p:cNvSpPr txBox="1"/>
          <p:nvPr/>
        </p:nvSpPr>
        <p:spPr>
          <a:xfrm>
            <a:off x="779976" y="5209091"/>
            <a:ext cx="3546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63172"/>
                </a:solidFill>
              </a:rPr>
              <a:t>Photo-worthy installations encouraging sharing &amp; interactions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CA8B39-A137-930D-E67F-A1387FC92917}"/>
              </a:ext>
            </a:extLst>
          </p:cNvPr>
          <p:cNvSpPr txBox="1"/>
          <p:nvPr/>
        </p:nvSpPr>
        <p:spPr>
          <a:xfrm>
            <a:off x="4822458" y="2802215"/>
            <a:ext cx="36667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63172"/>
                </a:solidFill>
              </a:rPr>
              <a:t>A long-term Permanent installation—not a temporary advertisement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7CB8321-CA47-F08A-C751-8C140D3D2630}"/>
              </a:ext>
            </a:extLst>
          </p:cNvPr>
          <p:cNvSpPr txBox="1">
            <a:spLocks/>
          </p:cNvSpPr>
          <p:nvPr/>
        </p:nvSpPr>
        <p:spPr>
          <a:xfrm>
            <a:off x="779976" y="4358783"/>
            <a:ext cx="3149971" cy="8864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40AEE4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SOCIAL ENGAGEMENT</a:t>
            </a:r>
            <a:endParaRPr lang="en-US" sz="2800" b="1" dirty="0">
              <a:solidFill>
                <a:srgbClr val="40AEE4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E9B6748-8E26-3BE0-0AD1-30A1414AE0CE}"/>
              </a:ext>
            </a:extLst>
          </p:cNvPr>
          <p:cNvSpPr txBox="1">
            <a:spLocks/>
          </p:cNvSpPr>
          <p:nvPr/>
        </p:nvSpPr>
        <p:spPr>
          <a:xfrm>
            <a:off x="4822458" y="1957685"/>
            <a:ext cx="3370828" cy="9231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40AEE4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YEAR-ROUND EXPOSURE</a:t>
            </a:r>
            <a:endParaRPr lang="en-US" sz="2800" b="1" dirty="0">
              <a:solidFill>
                <a:srgbClr val="40AEE4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1BA8F49-A5FD-CF8C-F48E-DA6EEDAD5202}"/>
              </a:ext>
            </a:extLst>
          </p:cNvPr>
          <p:cNvSpPr txBox="1">
            <a:spLocks/>
          </p:cNvSpPr>
          <p:nvPr/>
        </p:nvSpPr>
        <p:spPr>
          <a:xfrm>
            <a:off x="4822458" y="4369869"/>
            <a:ext cx="3149971" cy="8864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40AEE4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COMMUNITY LEADERSHIP</a:t>
            </a:r>
            <a:endParaRPr lang="en-US" sz="2800" b="1" dirty="0">
              <a:solidFill>
                <a:srgbClr val="40AEE4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575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512CA9-7539-7586-0FE2-1F7D55DCD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2BA8DB6-DD37-7BC5-3AC6-B6BB75B0D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77C9421-7B8E-C198-9F4D-F17970448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0461" y="5550"/>
            <a:ext cx="9136599" cy="685244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842664F-AF08-83FC-26BD-FA9E69E9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6996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56C7F5D-466B-B77F-F3B5-EB2AEB6FC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5" y="5287617"/>
            <a:ext cx="6449569" cy="1254026"/>
          </a:xfrm>
        </p:spPr>
        <p:txBody>
          <a:bodyPr anchor="b">
            <a:noAutofit/>
          </a:bodyPr>
          <a:lstStyle/>
          <a:p>
            <a:r>
              <a:rPr lang="en-US" sz="4000" b="1" dirty="0">
                <a:solidFill>
                  <a:srgbClr val="163172"/>
                </a:solidFill>
                <a:latin typeface="Proxima Nova" panose="02000506030000020004" pitchFamily="2" charset="0"/>
              </a:rPr>
              <a:t>Visible 24/7 • Every </a:t>
            </a:r>
            <a:br>
              <a:rPr lang="en-US" sz="4000" b="1" dirty="0">
                <a:solidFill>
                  <a:srgbClr val="163172"/>
                </a:solidFill>
                <a:latin typeface="Proxima Nova" panose="02000506030000020004" pitchFamily="2" charset="0"/>
              </a:rPr>
            </a:br>
            <a:r>
              <a:rPr lang="en-US" sz="4000" b="1" dirty="0">
                <a:solidFill>
                  <a:srgbClr val="163172"/>
                </a:solidFill>
                <a:latin typeface="Proxima Nova" panose="02000506030000020004" pitchFamily="2" charset="0"/>
              </a:rPr>
              <a:t>Season • Every Year</a:t>
            </a:r>
            <a:endParaRPr lang="en-US" sz="40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DC4F4BD-47C2-2F04-D507-1C0C6C0E958D}"/>
              </a:ext>
            </a:extLst>
          </p:cNvPr>
          <p:cNvSpPr txBox="1">
            <a:spLocks/>
          </p:cNvSpPr>
          <p:nvPr/>
        </p:nvSpPr>
        <p:spPr>
          <a:xfrm>
            <a:off x="329185" y="2848869"/>
            <a:ext cx="6278879" cy="20520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Unlike traditional advertising, Cranes on Parade installations remain visible for years—creating ongoing recognition for sponsors and continued enjoyment for residents and visitors.</a:t>
            </a:r>
            <a:endParaRPr lang="en-US" sz="260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88053CC-A612-0BCC-0946-D08AE3041C01}"/>
              </a:ext>
            </a:extLst>
          </p:cNvPr>
          <p:cNvSpPr txBox="1">
            <a:spLocks/>
          </p:cNvSpPr>
          <p:nvPr/>
        </p:nvSpPr>
        <p:spPr>
          <a:xfrm>
            <a:off x="329185" y="594557"/>
            <a:ext cx="8820648" cy="20520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Not a 30-Day</a:t>
            </a:r>
            <a:b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Campaign … but a </a:t>
            </a:r>
          </a:p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Multi-Year Landmark</a:t>
            </a:r>
            <a:endParaRPr lang="en-US" sz="48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F394245-0F97-9ACC-351D-40B2FA6F7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52" y="5761760"/>
            <a:ext cx="4393692" cy="91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11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A2133A-3144-5BFB-B1E2-97F984E32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24814-6023-2657-9C88-67FDDDF32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131B8C-E25F-4B1A-87E6-D94C746B1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9" b="5739"/>
          <a:stretch/>
        </p:blipFill>
        <p:spPr>
          <a:xfrm>
            <a:off x="4048787" y="1"/>
            <a:ext cx="9669655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827CF7D-E520-34B8-3420-65D6F7BCF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686801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1E2A0AC-F930-FBB9-673D-1A0FC0D98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5" y="5247861"/>
            <a:ext cx="8357615" cy="1293782"/>
          </a:xfrm>
        </p:spPr>
        <p:txBody>
          <a:bodyPr anchor="b">
            <a:noAutofit/>
          </a:bodyPr>
          <a:lstStyle/>
          <a:p>
            <a:r>
              <a:rPr lang="en-US" sz="4000" b="1" dirty="0">
                <a:solidFill>
                  <a:srgbClr val="163172"/>
                </a:solidFill>
                <a:latin typeface="Proxima Nova" panose="02000506030000020004" pitchFamily="2" charset="0"/>
              </a:rPr>
              <a:t>Thousands of Visitors</a:t>
            </a:r>
            <a:br>
              <a:rPr lang="en-US" sz="4000" b="1" dirty="0">
                <a:solidFill>
                  <a:srgbClr val="163172"/>
                </a:solidFill>
                <a:latin typeface="Proxima Nova" panose="02000506030000020004" pitchFamily="2" charset="0"/>
              </a:rPr>
            </a:br>
            <a:r>
              <a:rPr lang="en-US" sz="4000" b="1" dirty="0">
                <a:solidFill>
                  <a:srgbClr val="163172"/>
                </a:solidFill>
                <a:latin typeface="Proxima Nova" panose="02000506030000020004" pitchFamily="2" charset="0"/>
              </a:rPr>
              <a:t>Millions in Economic Impact</a:t>
            </a:r>
            <a:endParaRPr lang="en-US" sz="40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FCC85C8-6601-EB7B-3170-50EC9E04D024}"/>
              </a:ext>
            </a:extLst>
          </p:cNvPr>
          <p:cNvSpPr txBox="1">
            <a:spLocks/>
          </p:cNvSpPr>
          <p:nvPr/>
        </p:nvSpPr>
        <p:spPr>
          <a:xfrm>
            <a:off x="329185" y="2460353"/>
            <a:ext cx="6890608" cy="26362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Visitors already travel to Kearney to experience the Sandhill Crane Migration.</a:t>
            </a:r>
          </a:p>
          <a:p>
            <a:endParaRPr lang="en-US" sz="1200" dirty="0"/>
          </a:p>
          <a:p>
            <a:r>
              <a:rPr lang="en-US" sz="2800" dirty="0"/>
              <a:t>Cranes on Parade extends that experience into downtown shopping districts, restaurants, hotels, and community spaces—encouraging exploration throughout the city.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EEB571C-061A-101F-7AA8-BC8C4F4ADBE2}"/>
              </a:ext>
            </a:extLst>
          </p:cNvPr>
          <p:cNvSpPr txBox="1">
            <a:spLocks/>
          </p:cNvSpPr>
          <p:nvPr/>
        </p:nvSpPr>
        <p:spPr>
          <a:xfrm>
            <a:off x="243838" y="514504"/>
            <a:ext cx="7528561" cy="17945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5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Be a Part of the </a:t>
            </a:r>
            <a:br>
              <a:rPr lang="en-US" sz="55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5500" b="1" dirty="0">
                <a:solidFill>
                  <a:srgbClr val="163172"/>
                </a:solidFill>
                <a:latin typeface="Proxima Nova" panose="0200050603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Visitor Experience</a:t>
            </a:r>
            <a:endParaRPr lang="en-US" sz="5500" b="1" dirty="0">
              <a:solidFill>
                <a:schemeClr val="bg1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74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20A37-1D50-C49B-9FE1-E9AEB73AA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DE00D53-A217-0514-18E4-E0BEE0661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90DF88B-EF68-CA82-7250-01A207393B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 bwMode="auto">
          <a:xfrm>
            <a:off x="2449213" y="0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3E32C27-C925-D836-F664-E23E3363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73649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F0CA3F2-CFCC-661C-93E3-751654FCEC7B}"/>
              </a:ext>
            </a:extLst>
          </p:cNvPr>
          <p:cNvSpPr txBox="1">
            <a:spLocks/>
          </p:cNvSpPr>
          <p:nvPr/>
        </p:nvSpPr>
        <p:spPr>
          <a:xfrm>
            <a:off x="329185" y="2085524"/>
            <a:ext cx="6278879" cy="22574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Each crane installation will be uniquely decorated by selected artists, creating one-of-a-kind pieces that reflect creativity, culture, and the spirit of Nebraska.</a:t>
            </a:r>
            <a:br>
              <a:rPr lang="en-US" sz="2800" dirty="0"/>
            </a:br>
            <a:endParaRPr lang="en-US" sz="1400" dirty="0"/>
          </a:p>
          <a:p>
            <a:r>
              <a:rPr lang="en-US" sz="2800" dirty="0"/>
              <a:t>Artists gain: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3D57864-051B-127D-D0BC-F9A480E5F14E}"/>
              </a:ext>
            </a:extLst>
          </p:cNvPr>
          <p:cNvSpPr txBox="1">
            <a:spLocks/>
          </p:cNvSpPr>
          <p:nvPr/>
        </p:nvSpPr>
        <p:spPr>
          <a:xfrm>
            <a:off x="243838" y="522273"/>
            <a:ext cx="9039309" cy="14528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</a:rPr>
              <a:t>Local Artists. Local </a:t>
            </a:r>
            <a:b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</a:rPr>
            </a:br>
            <a:r>
              <a:rPr lang="en-US" sz="4800" b="1" dirty="0">
                <a:solidFill>
                  <a:srgbClr val="163172"/>
                </a:solidFill>
                <a:latin typeface="Proxima Nova" panose="02000506030000020004" pitchFamily="2" charset="0"/>
              </a:rPr>
              <a:t>Creativity. Local Pride.</a:t>
            </a:r>
            <a:endParaRPr lang="en-US" sz="48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53FE59-2217-4CEE-910D-85C700C54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52" y="5761760"/>
            <a:ext cx="4393692" cy="91360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9155733-48CF-0414-9BF7-650E6494F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165" y="4423569"/>
            <a:ext cx="6152589" cy="547539"/>
          </a:xfrm>
        </p:spPr>
        <p:txBody>
          <a:bodyPr anchor="b"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63172"/>
                </a:solidFill>
                <a:latin typeface="Proxima Nova" panose="02000506030000020004" pitchFamily="2" charset="0"/>
              </a:rPr>
              <a:t>Public Exposure</a:t>
            </a:r>
            <a:endParaRPr lang="en-US" sz="32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C4CA218-8473-F239-FB20-8C4D9B00789C}"/>
              </a:ext>
            </a:extLst>
          </p:cNvPr>
          <p:cNvSpPr txBox="1">
            <a:spLocks/>
          </p:cNvSpPr>
          <p:nvPr/>
        </p:nvSpPr>
        <p:spPr>
          <a:xfrm>
            <a:off x="626165" y="4971108"/>
            <a:ext cx="6152589" cy="5475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63172"/>
                </a:solidFill>
                <a:latin typeface="Proxima Nova" panose="02000506030000020004" pitchFamily="2" charset="0"/>
              </a:rPr>
              <a:t>Portfolio Recognition</a:t>
            </a:r>
            <a:endParaRPr lang="en-US" sz="32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027F2F4-00B7-2941-1262-7830729EA952}"/>
              </a:ext>
            </a:extLst>
          </p:cNvPr>
          <p:cNvSpPr txBox="1">
            <a:spLocks/>
          </p:cNvSpPr>
          <p:nvPr/>
        </p:nvSpPr>
        <p:spPr>
          <a:xfrm>
            <a:off x="626165" y="5487990"/>
            <a:ext cx="6152589" cy="9982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163172"/>
                </a:solidFill>
                <a:latin typeface="Proxima Nova" panose="02000506030000020004" pitchFamily="2" charset="0"/>
              </a:rPr>
              <a:t>Community Engagement Opportunities</a:t>
            </a:r>
            <a:endParaRPr lang="en-US" sz="3200" b="1" dirty="0">
              <a:solidFill>
                <a:srgbClr val="163172"/>
              </a:solidFill>
              <a:latin typeface="Proxima Nova" panose="02000506030000020004" pitchFamily="2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888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17358</TotalTime>
  <Words>690</Words>
  <Application>Microsoft Macintosh PowerPoint</Application>
  <PresentationFormat>Widescreen</PresentationFormat>
  <Paragraphs>110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Proxima Nova</vt:lpstr>
      <vt:lpstr>Office Theme</vt:lpstr>
      <vt:lpstr>The Cranes are Coming Back to Kearney!</vt:lpstr>
      <vt:lpstr>OPPORTUNITY AWAITS!</vt:lpstr>
      <vt:lpstr>PowerPoint Presentation</vt:lpstr>
      <vt:lpstr>PowerPoint Presentation</vt:lpstr>
      <vt:lpstr>PowerPoint Presentation</vt:lpstr>
      <vt:lpstr>HIGH VISIBILITY</vt:lpstr>
      <vt:lpstr>Visible 24/7 • Every  Season • Every Year</vt:lpstr>
      <vt:lpstr>Thousands of Visitors Millions in Economic Impact</vt:lpstr>
      <vt:lpstr>Public Exposure</vt:lpstr>
      <vt:lpstr>PowerPoint Presentation</vt:lpstr>
      <vt:lpstr>Art with a Purpose</vt:lpstr>
      <vt:lpstr>Your Lasting Investment in Public Art for the Kearney Community</vt:lpstr>
      <vt:lpstr>Your Lasting Investment in Public Art for the Kearney Community</vt:lpstr>
      <vt:lpstr>PowerPoint Presentation</vt:lpstr>
      <vt:lpstr>Contact Information    Tom Murphy    (308) 530-4483    sponsors@CranesonParade.com</vt:lpstr>
      <vt:lpstr>• Celebrating Art  • Causes • Community  • Crane Migration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Bigg</dc:creator>
  <cp:lastModifiedBy>Scott McLaughlin</cp:lastModifiedBy>
  <cp:revision>72</cp:revision>
  <cp:lastPrinted>2026-05-28T20:40:33Z</cp:lastPrinted>
  <dcterms:created xsi:type="dcterms:W3CDTF">2026-02-26T23:20:56Z</dcterms:created>
  <dcterms:modified xsi:type="dcterms:W3CDTF">2026-06-19T20:41:10Z</dcterms:modified>
</cp:coreProperties>
</file>